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" name="Shape 16"/>
          <p:cNvSpPr/>
          <p:nvPr/>
        </p:nvSpPr>
        <p:spPr>
          <a:xfrm>
            <a:off x="426891" y="4019051"/>
            <a:ext cx="3535509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|</a:t>
            </a:r>
          </a:p>
        </p:txBody>
      </p:sp>
      <p:sp>
        <p:nvSpPr>
          <p:cNvPr id="17" name="Shape 17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9" name="Shape 19"/>
          <p:cNvSpPr/>
          <p:nvPr>
            <p:ph type="body" sz="quarter" idx="1"/>
          </p:nvPr>
        </p:nvSpPr>
        <p:spPr>
          <a:xfrm>
            <a:off x="3370402" y="4034788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hape 20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" name="Shape 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1" name="Shape 111"/>
          <p:cNvSpPr/>
          <p:nvPr/>
        </p:nvSpPr>
        <p:spPr>
          <a:xfrm>
            <a:off x="426891" y="4019051"/>
            <a:ext cx="3535509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112" name="Shape 112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13" name="Shape 1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14" name="Shape 114"/>
          <p:cNvSpPr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Shape 115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25" name="Shape 125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" name="Shape 135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136" name="Shape 136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7" name="Shape 137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38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40" name="Shape 1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429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6858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0287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Shape 149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7" name="Shape 157"/>
          <p:cNvSpPr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hape 158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3" name="Shape 173"/>
          <p:cNvSpPr/>
          <p:nvPr/>
        </p:nvSpPr>
        <p:spPr>
          <a:xfrm>
            <a:off x="426891" y="4019051"/>
            <a:ext cx="3535509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174" name="Shape 174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Shape 177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8" name="Shape 1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86" name="Shape 186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88" name="Shape 18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6" name="Shape 196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7" name="Shape 197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40404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98" name="Shape 19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99" name="Shape 19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4" name="Shape 214"/>
          <p:cNvSpPr/>
          <p:nvPr/>
        </p:nvSpPr>
        <p:spPr>
          <a:xfrm>
            <a:off x="426892" y="4020498"/>
            <a:ext cx="4678508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215" name="Shape 215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217" name="Shape 217"/>
          <p:cNvSpPr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Shape 218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19" name="image4.png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9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228" name="Shape 22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0" name="Shape 2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8" name="Shape 238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9" name="Shape 239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0" name="Shape 240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241" name="image4.png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799"/>
            <a:ext cx="2179730" cy="481356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2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" name="Shape 37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" name="Shape 38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39" name="Shape 39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" name="Shape 62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5" name="Group 65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63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 defTabSz="685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 defTabSz="685800">
              <a:lnSpc>
                <a:spcPct val="100000"/>
              </a:lnSpc>
              <a:spcBef>
                <a:spcPts val="400"/>
              </a:spcBef>
              <a:buFontTx/>
              <a:buChar char="–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 defTabSz="685800">
              <a:lnSpc>
                <a:spcPct val="100000"/>
              </a:lnSpc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 defTabSz="685800">
              <a:lnSpc>
                <a:spcPct val="100000"/>
              </a:lnSpc>
              <a:spcBef>
                <a:spcPts val="400"/>
              </a:spcBef>
              <a:buFontTx/>
              <a:buChar char="–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 defTabSz="685800">
              <a:lnSpc>
                <a:spcPct val="100000"/>
              </a:lnSpc>
              <a:spcBef>
                <a:spcPts val="400"/>
              </a:spcBef>
              <a:buFontTx/>
              <a:buChar char="»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 defTabSz="685800">
              <a:lnSpc>
                <a:spcPct val="100000"/>
              </a:lnSpc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9" name="Shape 69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" name="Shape 78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9" name="Shape 79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9" name="Shape 8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0" name="Shape 90"/>
          <p:cNvSpPr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93" name="Group 93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91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2" name="imag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4" name="Shape 94"/>
          <p:cNvSpPr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685800">
              <a:lnSpc>
                <a:spcPct val="10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sldNum" sz="quarter" idx="2"/>
          </p:nvPr>
        </p:nvSpPr>
        <p:spPr>
          <a:xfrm>
            <a:off x="8462778" y="6429694"/>
            <a:ext cx="224023" cy="218441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4" name="Shape 4"/>
          <p:cNvSpPr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" name="Shape 5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4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hyperlink" Target="https://css-tricks.com/all-about-floats/" TargetMode="External"/><Relationship Id="rId4" Type="http://schemas.openxmlformats.org/officeDocument/2006/relationships/image" Target="../media/image29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gt.bootcampcontent.com/GT-Coding-Boot-Camp/01-17-SAV-Class-Content/tree/master/01-html-css-three-days/1-Class-Content/1.3/Activities/3-FloatLayout-Activity" TargetMode="Externa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hyperlink" Target="https://youtu.be/0lpxKw6E90Y" TargetMode="Externa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sHfJn0jqBro" TargetMode="External"/><Relationship Id="rId3" Type="http://schemas.openxmlformats.org/officeDocument/2006/relationships/image" Target="../media/image39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earn.shayhowe.com/html-css/positioning-content/" TargetMode="External"/><Relationship Id="rId3" Type="http://schemas.openxmlformats.org/officeDocument/2006/relationships/image" Target="../media/image40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yWXgnQaWSW0" TargetMode="External"/><Relationship Id="rId3" Type="http://schemas.openxmlformats.org/officeDocument/2006/relationships/image" Target="../media/image4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t.bootcampcontent.com/GT-Coding-Boot-Camp/01-17-SAV-Class-Content/blob/master/01-html-css-three-days/VideoGuide.md" TargetMode="Externa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Heroes of CSS</a:t>
            </a:r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3370402" y="4034788"/>
            <a:ext cx="2270009" cy="381001"/>
          </a:xfrm>
          <a:prstGeom prst="rect">
            <a:avLst/>
          </a:prstGeom>
        </p:spPr>
        <p:txBody>
          <a:bodyPr/>
          <a:lstStyle/>
          <a:p>
            <a:pPr/>
            <a:r>
              <a:t>Jan 28, 201</a:t>
            </a:r>
          </a:p>
        </p:txBody>
      </p:sp>
      <p:sp>
        <p:nvSpPr>
          <p:cNvPr id="253" name="Shape 253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Day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Critical Question</a:t>
            </a:r>
          </a:p>
        </p:txBody>
      </p:sp>
      <p:sp>
        <p:nvSpPr>
          <p:cNvPr id="280" name="Shape 280"/>
          <p:cNvSpPr/>
          <p:nvPr/>
        </p:nvSpPr>
        <p:spPr>
          <a:xfrm>
            <a:off x="1438275" y="2897081"/>
            <a:ext cx="6457951" cy="942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3" name="Shape 283"/>
          <p:cNvSpPr/>
          <p:nvPr/>
        </p:nvSpPr>
        <p:spPr>
          <a:xfrm>
            <a:off x="457200" y="1143000"/>
            <a:ext cx="8153400" cy="3004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b="0" sz="1400"/>
              <a:t>(JavaScript is the third – handling logic, animation, etc.)</a:t>
            </a:r>
          </a:p>
        </p:txBody>
      </p:sp>
      <p:pic>
        <p:nvPicPr>
          <p:cNvPr id="284" name="image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HTML / CSS Analogy</a:t>
            </a:r>
          </a:p>
        </p:txBody>
      </p:sp>
      <p:sp>
        <p:nvSpPr>
          <p:cNvPr id="288" name="Shape 288"/>
          <p:cNvSpPr/>
          <p:nvPr/>
        </p:nvSpPr>
        <p:spPr>
          <a:xfrm>
            <a:off x="457199" y="990600"/>
            <a:ext cx="4100947" cy="2434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 defTabSz="685800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9" name="Shape 289"/>
          <p:cNvSpPr/>
          <p:nvPr/>
        </p:nvSpPr>
        <p:spPr>
          <a:xfrm>
            <a:off x="4743201" y="990600"/>
            <a:ext cx="4100946" cy="3170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ctr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90" name="image9.png" descr="File:Notepa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10.png" descr="Microsoft Word 2013 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Basic HTML Page - Result</a:t>
            </a:r>
          </a:p>
        </p:txBody>
      </p:sp>
      <p:pic>
        <p:nvPicPr>
          <p:cNvPr id="294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Enter CSS - Result</a:t>
            </a:r>
          </a:p>
        </p:txBody>
      </p:sp>
      <p:pic>
        <p:nvPicPr>
          <p:cNvPr id="297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Critical Question</a:t>
            </a:r>
          </a:p>
        </p:txBody>
      </p:sp>
      <p:sp>
        <p:nvSpPr>
          <p:cNvPr id="300" name="Shape 300"/>
          <p:cNvSpPr/>
          <p:nvPr/>
        </p:nvSpPr>
        <p:spPr>
          <a:xfrm>
            <a:off x="457200" y="1513571"/>
            <a:ext cx="8382000" cy="4275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lnSpc>
                <a:spcPct val="80000"/>
              </a:lnSpc>
              <a:defRPr b="1" i="1" sz="4200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b="1" i="1" sz="6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lnSpc>
                <a:spcPct val="80000"/>
              </a:lnSpc>
              <a:defRPr b="1" i="1" sz="4200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i="1" sz="6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lnSpc>
                <a:spcPct val="80000"/>
              </a:lnSpc>
              <a:defRPr i="1" sz="4200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i="1" sz="6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lnSpc>
                <a:spcPct val="80000"/>
              </a:lnSpc>
              <a:defRPr i="1" sz="4200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CSS Syntax</a:t>
            </a:r>
          </a:p>
        </p:txBody>
      </p:sp>
      <p:sp>
        <p:nvSpPr>
          <p:cNvPr id="303" name="Shape 303"/>
          <p:cNvSpPr/>
          <p:nvPr/>
        </p:nvSpPr>
        <p:spPr>
          <a:xfrm>
            <a:off x="457200" y="828114"/>
            <a:ext cx="8153400" cy="3857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spcBef>
                <a:spcPts val="5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spcBef>
                <a:spcPts val="5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04" name="image13.png" descr="http://en.support.files.wordpress.com/2011/09/css-selectors-lr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Lingering Questions</a:t>
            </a:r>
          </a:p>
        </p:txBody>
      </p:sp>
      <p:sp>
        <p:nvSpPr>
          <p:cNvPr id="307" name="Shape 307"/>
          <p:cNvSpPr/>
          <p:nvPr/>
        </p:nvSpPr>
        <p:spPr>
          <a:xfrm>
            <a:off x="1438275" y="2927792"/>
            <a:ext cx="6457951" cy="881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Questions so far?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Relative File Paths</a:t>
            </a:r>
          </a:p>
        </p:txBody>
      </p:sp>
      <p:pic>
        <p:nvPicPr>
          <p:cNvPr id="312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/>
          <p:nvPr/>
        </p:nvSpPr>
        <p:spPr>
          <a:xfrm>
            <a:off x="457200" y="5522538"/>
            <a:ext cx="8153400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Absolutely No Absolute Paths</a:t>
            </a:r>
          </a:p>
        </p:txBody>
      </p:sp>
      <p:pic>
        <p:nvPicPr>
          <p:cNvPr id="316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/>
          <p:nvPr/>
        </p:nvSpPr>
        <p:spPr>
          <a:xfrm>
            <a:off x="29900" y="2805111"/>
            <a:ext cx="4748516" cy="2946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18" name="image16.jpeg" descr="https://possil.files.wordpress.com/2012/01/finger-wagging-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Shape 319"/>
          <p:cNvSpPr/>
          <p:nvPr/>
        </p:nvSpPr>
        <p:spPr>
          <a:xfrm>
            <a:off x="29900" y="816768"/>
            <a:ext cx="4748516" cy="60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b="1" sz="3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20" name="Shape 320"/>
          <p:cNvSpPr/>
          <p:nvPr/>
        </p:nvSpPr>
        <p:spPr>
          <a:xfrm>
            <a:off x="3962400" y="1132283"/>
            <a:ext cx="1600201" cy="620317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323" name="Shape 323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6" name="Shape 326"/>
          <p:cNvSpPr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327" name="Shape 327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28" name="Shape 328"/>
          <p:cNvSpPr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Boxes Upon Boxes</a:t>
            </a:r>
          </a:p>
        </p:txBody>
      </p:sp>
      <p:pic>
        <p:nvPicPr>
          <p:cNvPr id="333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6604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76200" y="4546600"/>
            <a:ext cx="9067800" cy="1835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</a:t>
            </a:r>
            <a:r>
              <a:rPr b="1">
                <a:solidFill>
                  <a:schemeClr val="accent2">
                    <a:satOff val="-18194"/>
                    <a:lumOff val="-11215"/>
                  </a:schemeClr>
                </a:solidFill>
              </a:rPr>
              <a:t>20px</a:t>
            </a:r>
            <a:r>
              <a:t> </a:t>
            </a:r>
            <a:r>
              <a:rPr b="1">
                <a:solidFill>
                  <a:schemeClr val="accent6">
                    <a:lumOff val="-9568"/>
                  </a:schemeClr>
                </a:solidFill>
              </a:rPr>
              <a:t>10px</a:t>
            </a:r>
            <a:r>
              <a:t> </a:t>
            </a:r>
            <a:r>
              <a:rPr b="1">
                <a:solidFill>
                  <a:schemeClr val="accent5">
                    <a:satOff val="-3547"/>
                    <a:lumOff val="-10352"/>
                  </a:schemeClr>
                </a:solidFill>
              </a:rPr>
              <a:t>10px</a:t>
            </a:r>
            <a:r>
              <a:t> </a:t>
            </a:r>
            <a:r>
              <a:rPr b="1">
                <a:solidFill>
                  <a:schemeClr val="accent4">
                    <a:lumOff val="-9999"/>
                  </a:schemeClr>
                </a:solidFill>
              </a:rPr>
              <a:t>20px</a:t>
            </a:r>
            <a:r>
              <a:t> (</a:t>
            </a:r>
            <a:r>
              <a:rPr b="1">
                <a:solidFill>
                  <a:schemeClr val="accent2">
                    <a:satOff val="-18194"/>
                    <a:lumOff val="-11215"/>
                  </a:schemeClr>
                </a:solidFill>
              </a:rPr>
              <a:t>top</a:t>
            </a:r>
            <a:r>
              <a:t>, </a:t>
            </a:r>
            <a:r>
              <a:rPr b="1">
                <a:solidFill>
                  <a:schemeClr val="accent6">
                    <a:lumOff val="-9568"/>
                  </a:schemeClr>
                </a:solidFill>
              </a:rPr>
              <a:t>right</a:t>
            </a:r>
            <a:r>
              <a:t>, </a:t>
            </a:r>
            <a:r>
              <a:rPr b="1">
                <a:solidFill>
                  <a:schemeClr val="accent5">
                    <a:satOff val="-3547"/>
                    <a:lumOff val="-10352"/>
                  </a:schemeClr>
                </a:solidFill>
              </a:rPr>
              <a:t>bottom</a:t>
            </a:r>
            <a:r>
              <a:t>, </a:t>
            </a:r>
            <a:r>
              <a:rPr b="1">
                <a:solidFill>
                  <a:schemeClr val="accent4">
                    <a:lumOff val="-9999"/>
                  </a:schemeClr>
                </a:solidFill>
              </a:rPr>
              <a:t>left</a:t>
            </a:r>
            <a:r>
              <a:t>)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chemeClr val="accent2">
                    <a:satOff val="-18194"/>
                    <a:lumOff val="-11215"/>
                  </a:schemeClr>
                </a:solidFill>
              </a:rPr>
              <a:t>T</a:t>
            </a:r>
            <a:r>
              <a:rPr b="1">
                <a:solidFill>
                  <a:schemeClr val="accent6">
                    <a:lumOff val="-9568"/>
                  </a:schemeClr>
                </a:solidFill>
              </a:rPr>
              <a:t>R</a:t>
            </a:r>
            <a:r>
              <a:rPr b="1">
                <a:solidFill>
                  <a:schemeClr val="accent5">
                    <a:satOff val="-3547"/>
                    <a:lumOff val="-10352"/>
                  </a:schemeClr>
                </a:solidFill>
              </a:rPr>
              <a:t>B</a:t>
            </a:r>
            <a:r>
              <a:rPr b="1">
                <a:solidFill>
                  <a:schemeClr val="accent4">
                    <a:lumOff val="-9999"/>
                  </a:schemeClr>
                </a:solidFill>
              </a:rPr>
              <a:t>L</a:t>
            </a:r>
            <a:r>
              <a:t> (or * </a:t>
            </a:r>
            <a:r>
              <a:rPr b="1">
                <a:solidFill>
                  <a:schemeClr val="accent2">
                    <a:satOff val="-18194"/>
                    <a:lumOff val="-11215"/>
                  </a:schemeClr>
                </a:solidFill>
              </a:rPr>
              <a:t>T</a:t>
            </a:r>
            <a:r>
              <a:rPr b="1">
                <a:solidFill>
                  <a:schemeClr val="accent6">
                    <a:lumOff val="-9568"/>
                  </a:schemeClr>
                </a:solidFill>
              </a:rPr>
              <a:t>R</a:t>
            </a:r>
            <a:r>
              <a:rPr b="1"/>
              <a:t>ou</a:t>
            </a:r>
            <a:r>
              <a:rPr b="1">
                <a:solidFill>
                  <a:schemeClr val="accent5">
                    <a:satOff val="-3547"/>
                    <a:lumOff val="-10352"/>
                  </a:schemeClr>
                </a:solidFill>
              </a:rPr>
              <a:t>B</a:t>
            </a:r>
            <a:r>
              <a:rPr b="1">
                <a:solidFill>
                  <a:schemeClr val="accent4">
                    <a:lumOff val="-9999"/>
                  </a:schemeClr>
                </a:solidFill>
              </a:rPr>
              <a:t>L</a:t>
            </a:r>
            <a:r>
              <a:rPr b="1"/>
              <a:t>e</a:t>
            </a:r>
            <a:r>
              <a:t>* mnemonic)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7" name="Shape 337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338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hape 339"/>
          <p:cNvSpPr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2" name="Shape 342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43" name="Shape 343"/>
          <p:cNvSpPr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  <a:endParaRPr b="0"/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44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7" name="Shape 347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348" name="image19.png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1"/>
          <a:stretch>
            <a:fillRect/>
          </a:stretch>
        </p:blipFill>
        <p:spPr>
          <a:xfrm>
            <a:off x="1828800" y="787983"/>
            <a:ext cx="5562600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hape 349"/>
          <p:cNvSpPr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  <a:endParaRPr b="0"/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 a Facebook Break…</a:t>
            </a:r>
          </a:p>
        </p:txBody>
      </p:sp>
      <p:sp>
        <p:nvSpPr>
          <p:cNvPr id="354" name="Shape 354"/>
          <p:cNvSpPr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55" name="image20.png" descr="http://vignette2.wikia.nocookie.net/animaljam/images/4/40/623px-Genius-meme.png/revision/latest?cb=201407200227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0664" y="1828800"/>
            <a:ext cx="4468765" cy="3435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Homework Assignment</a:t>
            </a:r>
          </a:p>
        </p:txBody>
      </p:sp>
      <p:sp>
        <p:nvSpPr>
          <p:cNvPr id="258" name="Shape 258"/>
          <p:cNvSpPr/>
          <p:nvPr/>
        </p:nvSpPr>
        <p:spPr>
          <a:xfrm>
            <a:off x="304799" y="762000"/>
            <a:ext cx="8740776" cy="3302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Also, at this point everyone should have access to the class repository in GitHub.</a:t>
            </a:r>
            <a:br/>
            <a:br/>
            <a:r>
              <a:rPr b="0" sz="1800"/>
              <a:t>http://gt.bootcampcontent.com/GT-Coding-Boot-Camp/01-17-SAV-Class-Content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Homework Assignment #1 is </a:t>
            </a:r>
            <a:r>
              <a:t>Due</a:t>
            </a:r>
            <a:r>
              <a:rPr b="0"/>
              <a:t>: </a:t>
            </a:r>
            <a:endParaRPr sz="2400"/>
          </a:p>
          <a:p>
            <a:pPr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br>
              <a:rPr sz="2400"/>
            </a:br>
            <a:r>
              <a:t>	</a:t>
            </a:r>
            <a:r>
              <a:rPr sz="2500"/>
              <a:t>Thursday, Feb 2 before 6:00 PM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Concept of “Flow”</a:t>
            </a:r>
          </a:p>
        </p:txBody>
      </p:sp>
      <p:pic>
        <p:nvPicPr>
          <p:cNvPr id="358" name="image21.png" descr="https://css-tricks.com/wp-content/csstricks-uploads/web-text-wr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Flow Analogy to MS Word</a:t>
            </a:r>
          </a:p>
        </p:txBody>
      </p:sp>
      <p:sp>
        <p:nvSpPr>
          <p:cNvPr id="362" name="Shape 362"/>
          <p:cNvSpPr/>
          <p:nvPr/>
        </p:nvSpPr>
        <p:spPr>
          <a:xfrm>
            <a:off x="5714999" y="1118620"/>
            <a:ext cx="3200401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63" name="image22.jpeg" descr="https://i-msdn.sec.s-msft.com/dynimg/IC31353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Block Elements </a:t>
            </a:r>
          </a:p>
        </p:txBody>
      </p:sp>
      <p:sp>
        <p:nvSpPr>
          <p:cNvPr id="366" name="Shape 366"/>
          <p:cNvSpPr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67" name="image23.png" descr="https://blog.4psa.com/wp-content/uploads/block-inline1.png"/>
          <p:cNvPicPr>
            <a:picLocks noChangeAspect="1"/>
          </p:cNvPicPr>
          <p:nvPr/>
        </p:nvPicPr>
        <p:blipFill>
          <a:blip r:embed="rId2">
            <a:extLst/>
          </a:blip>
          <a:srcRect l="0" t="0" r="48628" b="0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Block Elements vs. Inline Elements </a:t>
            </a:r>
          </a:p>
        </p:txBody>
      </p:sp>
      <p:sp>
        <p:nvSpPr>
          <p:cNvPr id="370" name="Shape 370"/>
          <p:cNvSpPr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71" name="image23.png" descr="https://blog.4psa.com/wp-content/uploads/block-inlin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Floating</a:t>
            </a:r>
          </a:p>
        </p:txBody>
      </p:sp>
      <p:sp>
        <p:nvSpPr>
          <p:cNvPr id="374" name="Shape 374"/>
          <p:cNvSpPr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375" name="image24.png" descr="https://css-tricks.com/wp-content/csstricks-uploads/web-layout.png"/>
          <p:cNvPicPr>
            <a:picLocks noChangeAspect="1"/>
          </p:cNvPicPr>
          <p:nvPr/>
        </p:nvPicPr>
        <p:blipFill>
          <a:blip r:embed="rId2">
            <a:extLst/>
          </a:blip>
          <a:srcRect l="15921" t="0" r="19179" b="0"/>
          <a:stretch>
            <a:fillRect/>
          </a:stretch>
        </p:blipFill>
        <p:spPr>
          <a:xfrm>
            <a:off x="-1" y="747991"/>
            <a:ext cx="5715002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25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image2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Clearing the Float</a:t>
            </a:r>
          </a:p>
        </p:txBody>
      </p:sp>
      <p:pic>
        <p:nvPicPr>
          <p:cNvPr id="380" name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384" name="Shape 384"/>
          <p:cNvSpPr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Sometimes when elements don’t match up in size, we get situations like the above… </a:t>
            </a:r>
          </a:p>
        </p:txBody>
      </p:sp>
      <p:pic>
        <p:nvPicPr>
          <p:cNvPr id="385" name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388" name="Shape 388"/>
          <p:cNvSpPr/>
          <p:nvPr/>
        </p:nvSpPr>
        <p:spPr>
          <a:xfrm>
            <a:off x="304799" y="4790613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We can get around this by using “the clearfix hack.”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including the CSS property </a:t>
            </a:r>
            <a:r>
              <a:rPr b="1"/>
              <a:t>overflow: auto</a:t>
            </a:r>
            <a:r>
              <a:t>, the first element will fill up the empty parts of the flow.</a:t>
            </a:r>
          </a:p>
        </p:txBody>
      </p:sp>
      <p:pic>
        <p:nvPicPr>
          <p:cNvPr id="389" name="image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2800" y="5581189"/>
            <a:ext cx="1592943" cy="812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Demo!</a:t>
            </a:r>
          </a:p>
        </p:txBody>
      </p:sp>
      <p:sp>
        <p:nvSpPr>
          <p:cNvPr id="393" name="Shape 393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394" name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Demo!</a:t>
            </a:r>
          </a:p>
        </p:txBody>
      </p:sp>
      <p:sp>
        <p:nvSpPr>
          <p:cNvPr id="397" name="Shape 397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398" name="image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Homework Assignment</a:t>
            </a:r>
          </a:p>
        </p:txBody>
      </p:sp>
      <p:sp>
        <p:nvSpPr>
          <p:cNvPr id="261" name="Shape 261"/>
          <p:cNvSpPr/>
          <p:nvPr/>
        </p:nvSpPr>
        <p:spPr>
          <a:xfrm>
            <a:off x="304799" y="761998"/>
            <a:ext cx="8740776" cy="5217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Really, work hard on this assignment! </a:t>
            </a:r>
            <a:r>
              <a:rPr b="0"/>
              <a:t>This assignment introduces you to fundamental concepts that we’ll be building the entire course-long.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Review In Class Material, </a:t>
            </a:r>
            <a:r>
              <a:rPr i="1"/>
              <a:t>especially</a:t>
            </a:r>
            <a:r>
              <a:t> Exercises:</a:t>
            </a:r>
            <a:br/>
            <a:r>
              <a:rPr b="0"/>
              <a:t>http://gt.bootcampcontent.com/GT-Coding-Boot-Camp/01-17-SAV-Class-Content/blob/master/01-html-css-three-days/StudentGuide.md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Work with your peers! </a:t>
            </a:r>
            <a:r>
              <a:rPr b="0"/>
              <a:t>It’s much better than screaming at your computer alone.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Ask Questions on Slack! </a:t>
            </a:r>
            <a:r>
              <a:rPr b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401" name="Shape 401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Fantastic Guide on Floats ****</a:t>
            </a:r>
          </a:p>
        </p:txBody>
      </p:sp>
      <p:sp>
        <p:nvSpPr>
          <p:cNvPr id="404" name="Shape 404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05" name="image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06" name="Shape 406"/>
          <p:cNvSpPr/>
          <p:nvPr/>
        </p:nvSpPr>
        <p:spPr>
          <a:xfrm>
            <a:off x="409303" y="5518076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b="0" sz="2200"/>
              <a:t> </a:t>
            </a:r>
            <a:br>
              <a:rPr b="0" sz="2200"/>
            </a:br>
            <a:r>
              <a:rPr b="0" sz="2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https://css-tricks.com/all-about-floats/</a:t>
            </a:r>
          </a:p>
        </p:txBody>
      </p:sp>
      <p:pic>
        <p:nvPicPr>
          <p:cNvPr id="407" name="image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0" name="Shape 410"/>
          <p:cNvSpPr/>
          <p:nvPr/>
        </p:nvSpPr>
        <p:spPr>
          <a:xfrm>
            <a:off x="304800" y="914399"/>
            <a:ext cx="8686800" cy="29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Check your Slack for more instructions.</a:t>
            </a:r>
          </a:p>
        </p:txBody>
      </p:sp>
      <p:sp>
        <p:nvSpPr>
          <p:cNvPr id="411" name="Shape 411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12" name="Shape 412"/>
          <p:cNvSpPr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5" name="Shape 415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416" name="image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Good work!</a:t>
            </a:r>
          </a:p>
        </p:txBody>
      </p:sp>
      <p:pic>
        <p:nvPicPr>
          <p:cNvPr id="419" name="image36.jpeg" descr="http://cdn.pophangover.com/wp-content/uploads/2012/06/good-job-good-effort-kid-e133902115788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Shape 420"/>
          <p:cNvSpPr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Your brain may rest now</a:t>
            </a:r>
            <a:r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3" name="Shape 423"/>
          <p:cNvSpPr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 (Highly, HIGHLY Recommend!!!)</a:t>
            </a:r>
          </a:p>
        </p:txBody>
      </p:sp>
      <p:pic>
        <p:nvPicPr>
          <p:cNvPr id="424" name="image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Shape 425"/>
          <p:cNvSpPr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Static (Default)</a:t>
            </a:r>
          </a:p>
        </p:txBody>
      </p:sp>
      <p:pic>
        <p:nvPicPr>
          <p:cNvPr id="432" name="image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Shape 433"/>
          <p:cNvSpPr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Relative</a:t>
            </a:r>
          </a:p>
        </p:txBody>
      </p:sp>
      <p:sp>
        <p:nvSpPr>
          <p:cNvPr id="436" name="Shape 436"/>
          <p:cNvSpPr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Switching the boxes to relative will nudge the boxes in relation to their “original” location.</a:t>
            </a:r>
          </a:p>
        </p:txBody>
      </p:sp>
      <p:pic>
        <p:nvPicPr>
          <p:cNvPr id="437" name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Most Important of All….</a:t>
            </a:r>
          </a:p>
        </p:txBody>
      </p:sp>
      <p:sp>
        <p:nvSpPr>
          <p:cNvPr id="264" name="Shape 264"/>
          <p:cNvSpPr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265" name="image5.jpeg" descr="http://theloushe.typepad.com/.a/6a00d83454c42469e201676183a3ad970b-p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Absolute</a:t>
            </a:r>
          </a:p>
        </p:txBody>
      </p:sp>
      <p:pic>
        <p:nvPicPr>
          <p:cNvPr id="441" name="image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76581"/>
            <a:ext cx="7417401" cy="3862389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Shape 442"/>
          <p:cNvSpPr/>
          <p:nvPr/>
        </p:nvSpPr>
        <p:spPr>
          <a:xfrm>
            <a:off x="363582" y="5715072"/>
            <a:ext cx="86868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 with location relative to first “placed” element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e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59" y="783752"/>
            <a:ext cx="8593800" cy="4281210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/>
        </p:nvSpPr>
        <p:spPr>
          <a:xfrm>
            <a:off x="363582" y="5715072"/>
            <a:ext cx="86868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 with exact coordinates to the browser window</a:t>
            </a:r>
          </a:p>
        </p:txBody>
      </p:sp>
      <p:sp>
        <p:nvSpPr>
          <p:cNvPr id="446" name="Shape 446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Fixed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Layering with Z-Index</a:t>
            </a:r>
          </a:p>
        </p:txBody>
      </p:sp>
      <p:pic>
        <p:nvPicPr>
          <p:cNvPr id="449" name="image43.png" descr="https://cdn.css-tricks.com/wp-content/uploads/2011/09/basicz-ind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Shape 450"/>
          <p:cNvSpPr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Z-Index allows you to layer elements on top of each other when they’re placed in absolute coordinates.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Hiding Things </a:t>
            </a:r>
          </a:p>
        </p:txBody>
      </p:sp>
      <p:sp>
        <p:nvSpPr>
          <p:cNvPr id="453" name="Shape 453"/>
          <p:cNvSpPr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54" name="image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457" name="Shape 457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0" name="Shape 460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</a:t>
            </a:r>
          </a:p>
        </p:txBody>
      </p:sp>
      <p:sp>
        <p:nvSpPr>
          <p:cNvPr id="461" name="Shape 461"/>
          <p:cNvSpPr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https://youtu.be/sHfJn0jqBro</a:t>
            </a:r>
          </a:p>
        </p:txBody>
      </p:sp>
      <p:pic>
        <p:nvPicPr>
          <p:cNvPr id="462" name="image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Great Resource</a:t>
            </a:r>
          </a:p>
        </p:txBody>
      </p:sp>
      <p:sp>
        <p:nvSpPr>
          <p:cNvPr id="465" name="Shape 465"/>
          <p:cNvSpPr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66" name="image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9" name="Shape 469"/>
          <p:cNvSpPr/>
          <p:nvPr/>
        </p:nvSpPr>
        <p:spPr>
          <a:xfrm>
            <a:off x="304800" y="914399"/>
            <a:ext cx="8686800" cy="292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70" name="Shape 470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471" name="Shape 471"/>
          <p:cNvSpPr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4" name="Shape 474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475" name="image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8" name="Shape 478"/>
          <p:cNvSpPr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 </a:t>
            </a:r>
          </a:p>
        </p:txBody>
      </p:sp>
      <p:sp>
        <p:nvSpPr>
          <p:cNvPr id="479" name="Shape 479"/>
          <p:cNvSpPr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n-lt"/>
                <a:ea typeface="+mn-ea"/>
                <a:cs typeface="+mn-cs"/>
                <a:sym typeface="Calibri"/>
                <a:hlinkClick r:id="rId2" invalidUrl="" action="" tgtFrame="" tooltip="" history="1" highlightClick="0" endSnd="0"/>
              </a:rPr>
              <a:t>https://youtu.be/yWXgnQaWSW0</a:t>
            </a:r>
          </a:p>
        </p:txBody>
      </p:sp>
      <p:pic>
        <p:nvPicPr>
          <p:cNvPr id="480" name="image48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13460"/>
          <a:stretch>
            <a:fillRect/>
          </a:stretch>
        </p:blipFill>
        <p:spPr>
          <a:xfrm>
            <a:off x="734742" y="712805"/>
            <a:ext cx="7799659" cy="514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Advice</a:t>
            </a:r>
          </a:p>
        </p:txBody>
      </p:sp>
      <p:sp>
        <p:nvSpPr>
          <p:cNvPr id="483" name="Shape 483"/>
          <p:cNvSpPr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b="1" i="1" sz="2800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b="0" sz="240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defRPr b="1" i="1" sz="2800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484" name="image49.jpeg" descr="https://sybariticsinger.files.wordpress.com/2011/09/practice.jpg?w=60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Chrome Inspector is Your Friend</a:t>
            </a:r>
          </a:p>
        </p:txBody>
      </p:sp>
      <p:pic>
        <p:nvPicPr>
          <p:cNvPr id="489" name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Shape 490"/>
          <p:cNvSpPr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Chrome Inspector is Your Friend</a:t>
            </a:r>
          </a:p>
        </p:txBody>
      </p:sp>
      <p:pic>
        <p:nvPicPr>
          <p:cNvPr id="493" name="image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94" name="Shape 494"/>
          <p:cNvSpPr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Next Class! </a:t>
            </a:r>
          </a:p>
        </p:txBody>
      </p:sp>
      <p:sp>
        <p:nvSpPr>
          <p:cNvPr id="497" name="Shape 497"/>
          <p:cNvSpPr/>
          <p:nvPr/>
        </p:nvSpPr>
        <p:spPr>
          <a:xfrm>
            <a:off x="0" y="2721476"/>
            <a:ext cx="9067800" cy="1217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Recap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image52.jpeg" descr="http://cdn.studiocalico.com/pictures/images/000/331/522/large/You_Got_This_Background_original.jpg?143205309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  <p:sp>
        <p:nvSpPr>
          <p:cNvPr id="504" name="Shape 504">
            <a:hlinkClick r:id="rId2" invalidUrl="" action="" tgtFrame="" tooltip="" history="1" highlightClick="0" endSnd="0"/>
          </p:cNvPr>
          <p:cNvSpPr/>
          <p:nvPr/>
        </p:nvSpPr>
        <p:spPr>
          <a:xfrm>
            <a:off x="446857" y="4157980"/>
            <a:ext cx="413232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FFFFFF"/>
                </a:solidFill>
              </a:defRPr>
            </a:lvl1pPr>
          </a:lstStyle>
          <a:p>
            <a:pPr/>
            <a:r>
              <a:t>Complete Week 1 Activity Video Guides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EXTRA MATERIAL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509" name="Shape 50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0" name="Shape 510"/>
          <p:cNvSpPr/>
          <p:nvPr/>
        </p:nvSpPr>
        <p:spPr>
          <a:xfrm>
            <a:off x="304800" y="914399"/>
            <a:ext cx="8686800" cy="4704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Brace Yourselves</a:t>
            </a:r>
          </a:p>
        </p:txBody>
      </p:sp>
      <p:sp>
        <p:nvSpPr>
          <p:cNvPr id="270" name="Shape 270"/>
          <p:cNvSpPr/>
          <p:nvPr/>
        </p:nvSpPr>
        <p:spPr>
          <a:xfrm>
            <a:off x="152400" y="879780"/>
            <a:ext cx="8915400" cy="646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Today is going to be a bit tough.</a:t>
            </a:r>
          </a:p>
        </p:txBody>
      </p:sp>
      <p:sp>
        <p:nvSpPr>
          <p:cNvPr id="271" name="Shape 271"/>
          <p:cNvSpPr/>
          <p:nvPr/>
        </p:nvSpPr>
        <p:spPr>
          <a:xfrm>
            <a:off x="228600" y="5256111"/>
            <a:ext cx="8915400" cy="94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lnSpc>
                <a:spcPct val="8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i="1" sz="3300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2" name="image6.jpeg" descr="http://cdn.meme.am/instances/5532727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736787"/>
            <a:ext cx="3299746" cy="3299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Resets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pPr/>
            <a:r>
              <a:t>Loading Multiple CSS Files ***(Very Important!!!)***</a:t>
            </a:r>
          </a:p>
        </p:txBody>
      </p:sp>
      <p:pic>
        <p:nvPicPr>
          <p:cNvPr id="515" name="image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5" y="762000"/>
            <a:ext cx="8545216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516"/>
          <p:cNvSpPr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What Browser?</a:t>
            </a:r>
          </a:p>
        </p:txBody>
      </p:sp>
      <p:sp>
        <p:nvSpPr>
          <p:cNvPr id="519" name="Shape 519"/>
          <p:cNvSpPr/>
          <p:nvPr/>
        </p:nvSpPr>
        <p:spPr>
          <a:xfrm>
            <a:off x="457200" y="2795105"/>
            <a:ext cx="8229600" cy="1115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i="1" sz="3000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4200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pPr/>
            <a:r>
              <a:t>Battle of the Browsers</a:t>
            </a:r>
          </a:p>
        </p:txBody>
      </p:sp>
      <p:pic>
        <p:nvPicPr>
          <p:cNvPr id="522" name="image54.jpeg" descr="http://www.blackbaudknowhow.com/wp-content/uploads/2012/11/Web-Browser-Wa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6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Shape 523"/>
          <p:cNvSpPr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</p:spPr>
        <p:txBody>
          <a:bodyPr/>
          <a:lstStyle/>
          <a:p>
            <a:pPr/>
            <a:r>
              <a:t>Reset.css (or Normalize.css)</a:t>
            </a:r>
          </a:p>
        </p:txBody>
      </p:sp>
      <p:pic>
        <p:nvPicPr>
          <p:cNvPr id="526" name="image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7" name="Shape 527"/>
          <p:cNvSpPr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CSS Resets Matter</a:t>
            </a:r>
          </a:p>
        </p:txBody>
      </p:sp>
      <p:sp>
        <p:nvSpPr>
          <p:cNvPr id="530" name="Shape 530"/>
          <p:cNvSpPr/>
          <p:nvPr/>
        </p:nvSpPr>
        <p:spPr>
          <a:xfrm>
            <a:off x="4495800" y="1307707"/>
            <a:ext cx="4549774" cy="3853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  <a:endParaRPr sz="2400"/>
          </a:p>
        </p:txBody>
      </p:sp>
      <p:pic>
        <p:nvPicPr>
          <p:cNvPr id="531" name="image56.jpeg" descr="http://cdn.meme.am/instances/5207283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99" y="1261185"/>
            <a:ext cx="3856524" cy="3856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534" name="Shape 53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5" name="Shape 535"/>
          <p:cNvSpPr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Brace Yourselves</a:t>
            </a:r>
          </a:p>
        </p:txBody>
      </p:sp>
      <p:sp>
        <p:nvSpPr>
          <p:cNvPr id="275" name="Shape 275"/>
          <p:cNvSpPr/>
          <p:nvPr/>
        </p:nvSpPr>
        <p:spPr>
          <a:xfrm>
            <a:off x="0" y="2149976"/>
            <a:ext cx="9067800" cy="2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defRPr i="1" sz="4000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